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7"/>
  </p:notesMasterIdLst>
  <p:sldIdLst>
    <p:sldId id="256" r:id="rId2"/>
    <p:sldId id="273" r:id="rId3"/>
    <p:sldId id="290" r:id="rId4"/>
    <p:sldId id="288" r:id="rId5"/>
    <p:sldId id="29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9" autoAdjust="0"/>
    <p:restoredTop sz="94660"/>
  </p:normalViewPr>
  <p:slideViewPr>
    <p:cSldViewPr>
      <p:cViewPr>
        <p:scale>
          <a:sx n="66" d="100"/>
          <a:sy n="66" d="100"/>
        </p:scale>
        <p:origin x="-132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A9E67F-C96D-4A68-B2B1-EC896D352488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7537DC-F7EC-455F-BDF5-DA3BFF5FD4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99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5E8BF-F205-4181-A6F2-348BB59D57A4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F47D96-9A19-4E3C-BF35-B261D2922F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57C9-9EC8-4D88-8EA2-4975710C922F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70EB4-5002-440B-B712-67242C4FC4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8EA8-A4F1-40DB-8A7A-A535BC1CEC04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A19E8-2F15-4C59-8A04-D5A71765C0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B6DF-4E82-4FC7-8E9B-4156CFF7218E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03D0-7D8B-4ADE-AE6B-8504DA90D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9F0A0-316E-480D-BB9E-96152141E84F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B30F6-2CD7-49C4-8AB8-C0369FCFF7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E668B-FF48-48FC-8DC5-D44886E29CC1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50F3-F8FF-4831-B55B-BA3B2DECF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086D3-B082-4337-B7C6-FE4C39FA790C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CDAC-FB1A-41BD-8590-7B452CD814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E1188-0201-4B52-B0D3-4DB575116ED7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56AEE-0DCC-4F69-8D2D-2AA5DDF03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3B4E7-0205-4986-9DFA-4C0F382F2380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290BB-AAB0-4A66-8EA0-88F30D967D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50FD-DBEC-4403-86A9-EBFADB84F505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0AB0F-49D2-4FF5-B18E-C8DD6DBCAE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EFBA7-B842-4BDE-BAB5-8CE7CACF89A5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9DB5-F177-4966-9EAF-DD28A2F4C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51D4E0D-C233-46FE-AD40-C9E866D89550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7FA3428-1542-4AAF-B704-DF33AFCB2B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9" r:id="rId2"/>
    <p:sldLayoutId id="2147483961" r:id="rId3"/>
    <p:sldLayoutId id="2147483958" r:id="rId4"/>
    <p:sldLayoutId id="2147483957" r:id="rId5"/>
    <p:sldLayoutId id="2147483956" r:id="rId6"/>
    <p:sldLayoutId id="2147483955" r:id="rId7"/>
    <p:sldLayoutId id="2147483962" r:id="rId8"/>
    <p:sldLayoutId id="2147483963" r:id="rId9"/>
    <p:sldLayoutId id="2147483954" r:id="rId10"/>
    <p:sldLayoutId id="214748395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martinkyncl@spsul.cz" TargetMode="External"/><Relationship Id="rId3" Type="http://schemas.openxmlformats.org/officeDocument/2006/relationships/hyperlink" Target="mailto:jaroslavsir@spsul.cz" TargetMode="External"/><Relationship Id="rId7" Type="http://schemas.openxmlformats.org/officeDocument/2006/relationships/hyperlink" Target="mailto:petrsvoboda@spsul.cz" TargetMode="External"/><Relationship Id="rId2" Type="http://schemas.openxmlformats.org/officeDocument/2006/relationships/hyperlink" Target="mailto:dominikjelinek@spsul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akubpokorny@spsul.cz" TargetMode="External"/><Relationship Id="rId5" Type="http://schemas.openxmlformats.org/officeDocument/2006/relationships/hyperlink" Target="mailto:paveldurlin@spsul.cz" TargetMode="External"/><Relationship Id="rId4" Type="http://schemas.openxmlformats.org/officeDocument/2006/relationships/hyperlink" Target="mailto:kamilbalin@spsul.cz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D:\work\logo_fakultni_skola_FEL_CV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3573463"/>
            <a:ext cx="14398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3" descr="D:\work\logo_mini_SPS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3500438"/>
            <a:ext cx="15113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D:\work\logo_paterni_skol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3500438"/>
            <a:ext cx="143986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bdélník 10"/>
          <p:cNvSpPr>
            <a:spLocks noChangeArrowheads="1"/>
          </p:cNvSpPr>
          <p:nvPr/>
        </p:nvSpPr>
        <p:spPr bwMode="auto">
          <a:xfrm>
            <a:off x="539750" y="5516563"/>
            <a:ext cx="8353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>
                <a:latin typeface="Perpetua" pitchFamily="18" charset="0"/>
              </a:rPr>
              <a:t>	„Přírodovědné a technické vzdělávání Ústeckého kraje“</a:t>
            </a:r>
            <a:r>
              <a:rPr lang="cs-CZ">
                <a:latin typeface="Perpetua" pitchFamily="18" charset="0"/>
              </a:rPr>
              <a:t> </a:t>
            </a:r>
            <a:r>
              <a:rPr lang="cs-CZ" i="1">
                <a:latin typeface="Perpetua" pitchFamily="18" charset="0"/>
              </a:rPr>
              <a:t>CZ.1.07/1.1.00/44.0005</a:t>
            </a:r>
            <a:endParaRPr lang="cs-CZ">
              <a:latin typeface="Perpetua" pitchFamily="18" charset="0"/>
            </a:endParaRPr>
          </a:p>
        </p:txBody>
      </p:sp>
      <p:pic>
        <p:nvPicPr>
          <p:cNvPr id="14341" name="Picture 2" descr="https://lh5.googleusercontent.com/uvC3Ut9nTwA8e_TUoeF8y2FTAp3HxRHOwpjL7DhyEBRYaGBK2BUle1Nfn_cn2SVcViaSiGwQl6NOWqkWsudMm_oFiu8FFL9M6jmsn66z5kMbPmy_yFZDlM1PoWJEmZ_nYd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55875" y="5805488"/>
            <a:ext cx="381793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Nadpis 8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cs-CZ" b="1" dirty="0" smtClean="0"/>
              <a:t>Kroužky pořádané SPŠ, Ústí nad Labem, Resslova 5, p. 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772400" cy="1228725"/>
          </a:xfrm>
        </p:spPr>
        <p:txBody>
          <a:bodyPr/>
          <a:lstStyle/>
          <a:p>
            <a:pPr algn="ctr"/>
            <a:r>
              <a:rPr lang="cs-CZ" sz="3200" b="1" u="sng" smtClean="0"/>
              <a:t>Představení kroužků v nových laboratořích/dílnách na středisku Stříbrníky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088" y="1778000"/>
            <a:ext cx="7772400" cy="4048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1800" b="1" smtClean="0">
                <a:latin typeface="Arial" charset="0"/>
                <a:cs typeface="Arial" charset="0"/>
              </a:rPr>
              <a:t>Kroužek robotiky a umělé inteligence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V nově vybavené učebně se žáci budou zamýšlet nad umělou inteligencí ve sci-fi literatuře a filmu, ukáží se jim některé aplikace umělé inteligence a naučí se zkonstruovat jednoduchého robota, který bude plnit jejich požadavky.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Odpoví si na otázky typu: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Co je umělá inteligence?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Může umělá inteligence nahradit lidskou? A pokud ano, tak ve kterých oblastech a jak?</a:t>
            </a:r>
          </a:p>
          <a:p>
            <a:pPr>
              <a:spcBef>
                <a:spcPct val="0"/>
              </a:spcBef>
            </a:pPr>
            <a:r>
              <a:rPr lang="cs-CZ" sz="1800" b="1" smtClean="0">
                <a:latin typeface="Arial" charset="0"/>
                <a:cs typeface="Arial" charset="0"/>
              </a:rPr>
              <a:t>Kroužek </a:t>
            </a:r>
            <a:r>
              <a:rPr lang="sk-SK" sz="1800" b="1" smtClean="0">
                <a:latin typeface="Arial" charset="0"/>
                <a:cs typeface="Arial" charset="0"/>
              </a:rPr>
              <a:t>elektroniky</a:t>
            </a:r>
            <a:endParaRPr lang="cs-CZ" sz="1800" b="1" smtClean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Žáci budou mít možnost naučit se zábavnou formou elektroniku s LED diodami. Budou pracovat s elektronickými stavebnicemi a získají základní povědomí o oboru.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Během kroužku bude kladen důraz na ukázky LED diod v praxi a práci s obvody LED diod.</a:t>
            </a:r>
            <a:endParaRPr lang="cs-CZ" sz="1800" smtClean="0">
              <a:latin typeface="Arial" charset="0"/>
              <a:cs typeface="Arial" charset="0"/>
            </a:endParaRPr>
          </a:p>
          <a:p>
            <a:pPr lvl="2"/>
            <a:endParaRPr lang="cs-CZ" sz="1200" smtClean="0">
              <a:latin typeface="Arial" charset="0"/>
              <a:cs typeface="Arial" charset="0"/>
            </a:endParaRPr>
          </a:p>
        </p:txBody>
      </p:sp>
      <p:pic>
        <p:nvPicPr>
          <p:cNvPr id="15363" name="Picture 2" descr="https://lh5.googleusercontent.com/uvC3Ut9nTwA8e_TUoeF8y2FTAp3HxRHOwpjL7DhyEBRYaGBK2BUle1Nfn_cn2SVcViaSiGwQl6NOWqkWsudMm_oFiu8FFL9M6jmsn66z5kMbPmy_yFZDlM1PoWJEmZ_nY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5805488"/>
            <a:ext cx="381793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900113" y="404813"/>
            <a:ext cx="7772400" cy="1012825"/>
          </a:xfrm>
        </p:spPr>
        <p:txBody>
          <a:bodyPr/>
          <a:lstStyle/>
          <a:p>
            <a:pPr algn="ctr"/>
            <a:r>
              <a:rPr lang="cs-CZ" sz="3200" b="1" u="sng" smtClean="0"/>
              <a:t>Představení kroužků v nových laboratořích/dílnách na středisku Stříbrníky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772400" cy="37592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1800" b="1" dirty="0" smtClean="0">
                <a:latin typeface="Arial" charset="0"/>
                <a:cs typeface="Arial" charset="0"/>
              </a:rPr>
              <a:t>Kroužek </a:t>
            </a:r>
            <a:r>
              <a:rPr lang="sk-SK" sz="1800" b="1" dirty="0" smtClean="0">
                <a:latin typeface="Arial" charset="0"/>
                <a:cs typeface="Arial" charset="0"/>
              </a:rPr>
              <a:t>číslicové techniky </a:t>
            </a:r>
          </a:p>
          <a:p>
            <a:pPr lvl="1">
              <a:spcBef>
                <a:spcPct val="0"/>
              </a:spcBef>
            </a:pPr>
            <a:r>
              <a:rPr lang="cs-CZ" sz="1600" dirty="0" smtClean="0">
                <a:latin typeface="Arial" charset="0"/>
                <a:cs typeface="Arial" charset="0"/>
              </a:rPr>
              <a:t>Během kroužku žáci poznají, co je to číslicová technika, jaký je její význam a poznají funkce logických obvodů. Taktéž získají povědomí o využití číslicové techniky v praxi</a:t>
            </a:r>
            <a:r>
              <a:rPr lang="cs-CZ" sz="1400" dirty="0" smtClean="0">
                <a:latin typeface="Arial" charset="0"/>
                <a:cs typeface="Arial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cs-CZ" sz="1800" b="1" dirty="0" smtClean="0">
                <a:latin typeface="Arial" charset="0"/>
                <a:cs typeface="Arial" charset="0"/>
              </a:rPr>
              <a:t>Kroužek</a:t>
            </a:r>
            <a:r>
              <a:rPr lang="sk-SK" sz="1800" b="1" dirty="0" smtClean="0">
                <a:latin typeface="Arial" charset="0"/>
                <a:cs typeface="Arial" charset="0"/>
              </a:rPr>
              <a:t> elektrotechniky</a:t>
            </a:r>
            <a:endParaRPr lang="cs-CZ" sz="1800" b="1" dirty="0" smtClean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</a:pPr>
            <a:r>
              <a:rPr lang="cs-CZ" sz="1600" dirty="0" smtClean="0">
                <a:latin typeface="Arial" charset="0"/>
                <a:cs typeface="Arial" charset="0"/>
              </a:rPr>
              <a:t>V učebně elektrotechniky se žáci naučí základy elektrotechniky hravou  formou pomocí simulátoru </a:t>
            </a:r>
            <a:r>
              <a:rPr lang="cs-CZ" sz="1600" dirty="0" err="1" smtClean="0">
                <a:latin typeface="Arial" charset="0"/>
                <a:cs typeface="Arial" charset="0"/>
              </a:rPr>
              <a:t>Multisim</a:t>
            </a:r>
            <a:r>
              <a:rPr lang="cs-CZ" sz="1600" dirty="0" smtClean="0">
                <a:latin typeface="Arial" charset="0"/>
                <a:cs typeface="Arial" charset="0"/>
              </a:rPr>
              <a:t> </a:t>
            </a:r>
            <a:r>
              <a:rPr lang="cs-CZ" sz="1600" dirty="0" smtClean="0">
                <a:latin typeface="Arial" charset="0"/>
                <a:cs typeface="Arial" charset="0"/>
              </a:rPr>
              <a:t>a jiných drobných zařízení.</a:t>
            </a:r>
          </a:p>
          <a:p>
            <a:pPr lvl="1">
              <a:spcBef>
                <a:spcPct val="0"/>
              </a:spcBef>
            </a:pPr>
            <a:r>
              <a:rPr lang="cs-CZ" sz="1600" dirty="0" smtClean="0">
                <a:latin typeface="Arial" charset="0"/>
                <a:cs typeface="Arial" charset="0"/>
              </a:rPr>
              <a:t>Žáci budou pracovat s elektrotechnickými stavebnicemi, díky kterým získají základy elektrotechniky a povědomí o oboru.</a:t>
            </a:r>
          </a:p>
          <a:p>
            <a:pPr>
              <a:spcBef>
                <a:spcPct val="0"/>
              </a:spcBef>
            </a:pPr>
            <a:r>
              <a:rPr lang="cs-CZ" sz="1800" b="1" dirty="0" smtClean="0">
                <a:latin typeface="Arial" charset="0"/>
                <a:cs typeface="Arial" charset="0"/>
              </a:rPr>
              <a:t>Kroužek popularizace fyziky, informatiky, techniky</a:t>
            </a:r>
          </a:p>
          <a:p>
            <a:pPr lvl="1">
              <a:spcBef>
                <a:spcPct val="0"/>
              </a:spcBef>
            </a:pPr>
            <a:r>
              <a:rPr lang="cs-CZ" sz="1600" dirty="0" smtClean="0">
                <a:latin typeface="Arial" charset="0"/>
                <a:cs typeface="Arial" charset="0"/>
              </a:rPr>
              <a:t>Žáci zábavnou formou poznají svět kolem nás.</a:t>
            </a:r>
          </a:p>
          <a:p>
            <a:pPr lvl="1">
              <a:spcBef>
                <a:spcPct val="0"/>
              </a:spcBef>
            </a:pPr>
            <a:r>
              <a:rPr lang="cs-CZ" sz="1600" dirty="0" smtClean="0">
                <a:latin typeface="Arial" charset="0"/>
                <a:cs typeface="Arial" charset="0"/>
              </a:rPr>
              <a:t>Budou si moci vyzkoušet praktické pokusy fyziky v malých skupinách.</a:t>
            </a:r>
          </a:p>
          <a:p>
            <a:pPr lvl="1">
              <a:spcBef>
                <a:spcPct val="0"/>
              </a:spcBef>
            </a:pPr>
            <a:r>
              <a:rPr lang="cs-CZ" sz="1600" dirty="0" smtClean="0">
                <a:latin typeface="Arial" charset="0"/>
                <a:cs typeface="Arial" charset="0"/>
              </a:rPr>
              <a:t>Spojí získané poznatky s praktickými věcmi ve světě, kde žijí.</a:t>
            </a:r>
            <a:endParaRPr lang="cs-CZ" sz="1800" dirty="0" smtClean="0">
              <a:latin typeface="Arial" charset="0"/>
              <a:cs typeface="Arial" charset="0"/>
            </a:endParaRPr>
          </a:p>
          <a:p>
            <a:pPr lvl="2"/>
            <a:endParaRPr lang="cs-CZ" sz="1200" dirty="0" smtClean="0">
              <a:latin typeface="Arial" charset="0"/>
              <a:cs typeface="Arial" charset="0"/>
            </a:endParaRPr>
          </a:p>
        </p:txBody>
      </p:sp>
      <p:pic>
        <p:nvPicPr>
          <p:cNvPr id="16387" name="Picture 2" descr="https://lh5.googleusercontent.com/uvC3Ut9nTwA8e_TUoeF8y2FTAp3HxRHOwpjL7DhyEBRYaGBK2BUle1Nfn_cn2SVcViaSiGwQl6NOWqkWsudMm_oFiu8FFL9M6jmsn66z5kMbPmy_yFZDlM1PoWJEmZ_nY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5805488"/>
            <a:ext cx="381793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900113" y="549275"/>
            <a:ext cx="7772400" cy="796925"/>
          </a:xfrm>
        </p:spPr>
        <p:txBody>
          <a:bodyPr/>
          <a:lstStyle/>
          <a:p>
            <a:pPr algn="ctr"/>
            <a:r>
              <a:rPr lang="cs-CZ" sz="3200" b="1" u="sng" smtClean="0"/>
              <a:t>Představení kroužků v nových laboratořích/dílnách na středisku Resslova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00113" y="1614488"/>
            <a:ext cx="7772400" cy="4191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1800" b="1" smtClean="0">
                <a:latin typeface="Arial" charset="0"/>
                <a:cs typeface="Arial" charset="0"/>
              </a:rPr>
              <a:t>Kroužek</a:t>
            </a:r>
            <a:r>
              <a:rPr lang="sk-SK" sz="1800" b="1" smtClean="0">
                <a:latin typeface="Arial" charset="0"/>
                <a:cs typeface="Arial" charset="0"/>
              </a:rPr>
              <a:t> techniky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Žáci budou mít možnost rozvíjet své manuální a technické dovednosti v dílnách s použitím strojního vybavení a stavebnic.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Kroužek umožní i mladším žákům seznámit se s programováním postavených automatů a zařízení ze stavebnic.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Naučí se programovat postavené zařízení nebo robota např.: 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jak daleko se má noha/ruka posunout, natáhnout, o kolik otočit, která jako první, druhá, apod.</a:t>
            </a:r>
          </a:p>
          <a:p>
            <a:pPr>
              <a:spcBef>
                <a:spcPct val="0"/>
              </a:spcBef>
            </a:pPr>
            <a:r>
              <a:rPr lang="cs-CZ" sz="1800" b="1" smtClean="0">
                <a:latin typeface="Arial" charset="0"/>
                <a:cs typeface="Arial" charset="0"/>
              </a:rPr>
              <a:t>Kroužek strojírenství 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Kroužek bude probíhat v učebně, která bude sloužit k výuce modelování ve 3D, v programu Inventor, a k propagaci oboru strojírenství. </a:t>
            </a:r>
          </a:p>
          <a:p>
            <a:pPr lvl="1">
              <a:spcBef>
                <a:spcPct val="0"/>
              </a:spcBef>
            </a:pPr>
            <a:r>
              <a:rPr lang="cs-CZ" sz="1600" smtClean="0">
                <a:latin typeface="Arial" charset="0"/>
                <a:cs typeface="Arial" charset="0"/>
              </a:rPr>
              <a:t>Co se žáci naučí: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modelovat prostorové objekty,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sestavovat jednotlivé díly do celků (sestav),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vytvářet vizualizace vytvořených dílů a celků, včetně povrchů a osvětlení,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vytvářet rozstřely sestav a vytvářet animace a videa s těmito díly a sestavami,</a:t>
            </a:r>
          </a:p>
          <a:p>
            <a:pPr lvl="2">
              <a:spcBef>
                <a:spcPct val="0"/>
              </a:spcBef>
            </a:pPr>
            <a:r>
              <a:rPr lang="cs-CZ" sz="1400" smtClean="0">
                <a:latin typeface="Arial" charset="0"/>
                <a:cs typeface="Arial" charset="0"/>
              </a:rPr>
              <a:t>základy konstrukce dílů a strojního zařízení.</a:t>
            </a:r>
          </a:p>
          <a:p>
            <a:endParaRPr lang="cs-CZ" sz="1800" smtClean="0">
              <a:latin typeface="Arial" charset="0"/>
              <a:cs typeface="Arial" charset="0"/>
            </a:endParaRPr>
          </a:p>
          <a:p>
            <a:pPr lvl="2"/>
            <a:endParaRPr lang="cs-CZ" sz="1200" smtClean="0">
              <a:latin typeface="Arial" charset="0"/>
              <a:cs typeface="Arial" charset="0"/>
            </a:endParaRPr>
          </a:p>
        </p:txBody>
      </p:sp>
      <p:pic>
        <p:nvPicPr>
          <p:cNvPr id="17411" name="Picture 2" descr="https://lh5.googleusercontent.com/uvC3Ut9nTwA8e_TUoeF8y2FTAp3HxRHOwpjL7DhyEBRYaGBK2BUle1Nfn_cn2SVcViaSiGwQl6NOWqkWsudMm_oFiu8FFL9M6jmsn66z5kMbPmy_yFZDlM1PoWJEmZ_nY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5805488"/>
            <a:ext cx="381793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7772400" cy="796925"/>
          </a:xfrm>
        </p:spPr>
        <p:txBody>
          <a:bodyPr/>
          <a:lstStyle/>
          <a:p>
            <a:pPr algn="ctr"/>
            <a:r>
              <a:rPr lang="cs-CZ" sz="3200" b="1" u="sng" smtClean="0"/>
              <a:t>Adresa a kontakty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00113" y="1268413"/>
            <a:ext cx="7772400" cy="45370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Středisko </a:t>
            </a:r>
            <a:r>
              <a:rPr lang="cs-CZ" sz="1700" b="1" dirty="0" smtClean="0">
                <a:latin typeface="Arial" charset="0"/>
                <a:cs typeface="Arial" charset="0"/>
              </a:rPr>
              <a:t>Stříbrníky</a:t>
            </a:r>
            <a:r>
              <a:rPr lang="cs-CZ" sz="1700" b="1" dirty="0" smtClean="0">
                <a:latin typeface="Arial" charset="0"/>
                <a:cs typeface="Arial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cs-CZ" sz="1400" dirty="0" smtClean="0">
                <a:latin typeface="Arial" charset="0"/>
                <a:cs typeface="Arial" charset="0"/>
              </a:rPr>
              <a:t>Výstupní 2, 400 11 Ústí nad Labem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cs-CZ" sz="15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Středisko Resslova: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cs-CZ" sz="1400" dirty="0" smtClean="0">
                <a:latin typeface="Arial" charset="0"/>
                <a:cs typeface="Arial" charset="0"/>
              </a:rPr>
              <a:t>Resslova 5, 400 01 Ústí nad Labem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cs-CZ" sz="1100" b="1" dirty="0" smtClean="0">
                <a:latin typeface="Arial" charset="0"/>
                <a:cs typeface="Arial" charset="0"/>
              </a:rPr>
              <a:t> 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Kroužek robotiky a umělé inteligence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cs-CZ" sz="1400" dirty="0" smtClean="0">
                <a:latin typeface="Arial" charset="0"/>
                <a:cs typeface="Arial" charset="0"/>
              </a:rPr>
              <a:t>Mgr. Dominik Jelínek, </a:t>
            </a:r>
            <a:r>
              <a:rPr lang="cs-CZ" sz="1400" dirty="0" smtClean="0">
                <a:latin typeface="Arial" charset="0"/>
                <a:cs typeface="Arial" charset="0"/>
                <a:hlinkClick r:id="rId2"/>
              </a:rPr>
              <a:t>dominikjelinek@spsul.cz</a:t>
            </a:r>
            <a:r>
              <a:rPr lang="cs-CZ" sz="1400" dirty="0" smtClean="0">
                <a:latin typeface="Arial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Kroužek </a:t>
            </a:r>
            <a:r>
              <a:rPr lang="sk-SK" sz="1700" b="1" dirty="0" smtClean="0">
                <a:latin typeface="Arial" charset="0"/>
                <a:cs typeface="Arial" charset="0"/>
              </a:rPr>
              <a:t>elektroniky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cs-CZ" sz="1400" dirty="0" smtClean="0">
                <a:latin typeface="Arial" charset="0"/>
                <a:cs typeface="Arial" charset="0"/>
              </a:rPr>
              <a:t>Jaroslav Šír, </a:t>
            </a:r>
            <a:r>
              <a:rPr lang="cs-CZ" sz="1400" dirty="0" smtClean="0">
                <a:latin typeface="Arial" charset="0"/>
                <a:cs typeface="Arial" charset="0"/>
                <a:hlinkClick r:id="rId3"/>
              </a:rPr>
              <a:t>jaroslavsir@spsul.cz</a:t>
            </a:r>
            <a:r>
              <a:rPr lang="cs-CZ" sz="1400" dirty="0" smtClean="0">
                <a:latin typeface="Arial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Kroužek </a:t>
            </a:r>
            <a:r>
              <a:rPr lang="sk-SK" sz="1700" b="1" dirty="0" smtClean="0">
                <a:latin typeface="Arial" charset="0"/>
                <a:cs typeface="Arial" charset="0"/>
              </a:rPr>
              <a:t>číslicové techniky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sk-SK" sz="1400" dirty="0" smtClean="0">
                <a:latin typeface="Arial" charset="0"/>
                <a:cs typeface="Arial" charset="0"/>
              </a:rPr>
              <a:t>Mgr</a:t>
            </a:r>
            <a:r>
              <a:rPr lang="sk-SK" sz="1400" dirty="0" smtClean="0">
                <a:latin typeface="Arial" charset="0"/>
                <a:cs typeface="Arial" charset="0"/>
              </a:rPr>
              <a:t>. Kamil </a:t>
            </a:r>
            <a:r>
              <a:rPr lang="sk-SK" sz="1400" dirty="0" smtClean="0">
                <a:latin typeface="Arial" charset="0"/>
                <a:cs typeface="Arial" charset="0"/>
              </a:rPr>
              <a:t>Balín, </a:t>
            </a:r>
            <a:r>
              <a:rPr lang="sk-SK" sz="1400" dirty="0" err="1" smtClean="0">
                <a:latin typeface="Arial" charset="0"/>
                <a:cs typeface="Arial" charset="0"/>
                <a:hlinkClick r:id="rId4"/>
              </a:rPr>
              <a:t>kamilbalin@spsul.cz</a:t>
            </a:r>
            <a:r>
              <a:rPr lang="sk-SK" sz="1400" dirty="0" smtClean="0">
                <a:latin typeface="Arial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Kroužek</a:t>
            </a:r>
            <a:r>
              <a:rPr lang="sk-SK" sz="1700" b="1" dirty="0" smtClean="0">
                <a:latin typeface="Arial" charset="0"/>
                <a:cs typeface="Arial" charset="0"/>
              </a:rPr>
              <a:t> elektrotechniky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cs-CZ" sz="1400" dirty="0" smtClean="0">
                <a:latin typeface="Arial" charset="0"/>
                <a:cs typeface="Arial" charset="0"/>
              </a:rPr>
              <a:t>Pavel Durlin, </a:t>
            </a:r>
            <a:r>
              <a:rPr lang="cs-CZ" sz="1400" dirty="0" smtClean="0">
                <a:latin typeface="Arial" charset="0"/>
                <a:cs typeface="Arial" charset="0"/>
                <a:hlinkClick r:id="rId5"/>
              </a:rPr>
              <a:t>paveldurlin@spsul.cz</a:t>
            </a:r>
            <a:r>
              <a:rPr lang="cs-CZ" sz="1400" dirty="0" smtClean="0">
                <a:latin typeface="Arial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Kroužek popularizace fyziky, informatiky, techniky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cs-CZ" sz="1400" dirty="0" smtClean="0">
                <a:latin typeface="Arial" charset="0"/>
                <a:cs typeface="Arial" charset="0"/>
              </a:rPr>
              <a:t>Bc. Jakub Pokorný, </a:t>
            </a:r>
            <a:r>
              <a:rPr lang="cs-CZ" sz="1400" dirty="0" smtClean="0">
                <a:latin typeface="Arial" charset="0"/>
                <a:cs typeface="Arial" charset="0"/>
                <a:hlinkClick r:id="rId6"/>
              </a:rPr>
              <a:t>jakubpokorny@spsul.cz</a:t>
            </a:r>
            <a:r>
              <a:rPr lang="cs-CZ" sz="1400" dirty="0" smtClean="0">
                <a:latin typeface="Arial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Kroužek</a:t>
            </a:r>
            <a:r>
              <a:rPr lang="sk-SK" sz="1700" b="1" dirty="0" smtClean="0">
                <a:latin typeface="Arial" charset="0"/>
                <a:cs typeface="Arial" charset="0"/>
              </a:rPr>
              <a:t> techniky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sk-SK" sz="1500" dirty="0" smtClean="0">
                <a:latin typeface="Arial" charset="0"/>
                <a:cs typeface="Arial" charset="0"/>
              </a:rPr>
              <a:t>Petr Svoboda, </a:t>
            </a:r>
            <a:r>
              <a:rPr lang="sk-SK" sz="1500" dirty="0" err="1">
                <a:latin typeface="Arial" charset="0"/>
                <a:cs typeface="Arial" charset="0"/>
                <a:hlinkClick r:id="rId7"/>
              </a:rPr>
              <a:t>petrsvoboda@spsul.cz</a:t>
            </a:r>
            <a:r>
              <a:rPr lang="sk-SK" sz="1500" dirty="0">
                <a:latin typeface="Arial" charset="0"/>
                <a:cs typeface="Arial" charset="0"/>
              </a:rPr>
              <a:t> tel.: 475 </a:t>
            </a:r>
            <a:r>
              <a:rPr lang="sk-SK" sz="1500" dirty="0" smtClean="0">
                <a:latin typeface="Arial" charset="0"/>
                <a:cs typeface="Arial" charset="0"/>
              </a:rPr>
              <a:t>240 071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1700" b="1" dirty="0" smtClean="0">
                <a:latin typeface="Arial" charset="0"/>
                <a:cs typeface="Arial" charset="0"/>
              </a:rPr>
              <a:t>Kroužek strojírenství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cs-CZ" sz="1500" dirty="0" smtClean="0">
                <a:latin typeface="Arial" charset="0"/>
                <a:cs typeface="Arial" charset="0"/>
              </a:rPr>
              <a:t>Ing. Martin Kyncl, </a:t>
            </a:r>
            <a:r>
              <a:rPr lang="cs-CZ" sz="1500" dirty="0" smtClean="0">
                <a:latin typeface="Arial" charset="0"/>
                <a:cs typeface="Arial" charset="0"/>
                <a:hlinkClick r:id="rId8"/>
              </a:rPr>
              <a:t>martinkyncl@spsul.cz</a:t>
            </a:r>
            <a:r>
              <a:rPr lang="cs-CZ" sz="1500" dirty="0" smtClean="0">
                <a:latin typeface="Arial" charset="0"/>
                <a:cs typeface="Arial" charset="0"/>
              </a:rPr>
              <a:t> tel.: 475 240 076</a:t>
            </a:r>
          </a:p>
        </p:txBody>
      </p:sp>
      <p:pic>
        <p:nvPicPr>
          <p:cNvPr id="18435" name="Picture 2" descr="https://lh5.googleusercontent.com/uvC3Ut9nTwA8e_TUoeF8y2FTAp3HxRHOwpjL7DhyEBRYaGBK2BUle1Nfn_cn2SVcViaSiGwQl6NOWqkWsudMm_oFiu8FFL9M6jmsn66z5kMbPmy_yFZDlM1PoWJEmZ_nYd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55875" y="5805488"/>
            <a:ext cx="381793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7307</TotalTime>
  <Words>502</Words>
  <Application>Microsoft Office PowerPoint</Application>
  <PresentationFormat>Předvádění na obrazovce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Jmění</vt:lpstr>
      <vt:lpstr>Kroužky pořádané SPŠ, Ústí nad Labem, Resslova 5, p. o.</vt:lpstr>
      <vt:lpstr>Představení kroužků v nových laboratořích/dílnách na středisku Stříbrníky</vt:lpstr>
      <vt:lpstr>Představení kroužků v nových laboratořích/dílnách na středisku Stříbrníky</vt:lpstr>
      <vt:lpstr>Představení kroužků v nových laboratořích/dílnách na středisku Resslova</vt:lpstr>
      <vt:lpstr>Adresa a kontakty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Jendo</dc:creator>
  <cp:lastModifiedBy>Mgr. Pavel Novák</cp:lastModifiedBy>
  <cp:revision>78</cp:revision>
  <dcterms:created xsi:type="dcterms:W3CDTF">2013-10-30T08:18:32Z</dcterms:created>
  <dcterms:modified xsi:type="dcterms:W3CDTF">2013-12-06T12:52:12Z</dcterms:modified>
</cp:coreProperties>
</file>